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5" r:id="rId9"/>
    <p:sldId id="264" r:id="rId10"/>
    <p:sldId id="266" r:id="rId11"/>
    <p:sldId id="263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A74B4-DCF1-4116-8EC2-90F4D6E712C5}" type="datetimeFigureOut">
              <a:rPr lang="en-US" smtClean="0"/>
              <a:pPr/>
              <a:t>8/20/2010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C4A74B4-DCF1-4116-8EC2-90F4D6E712C5}" type="datetimeFigureOut">
              <a:rPr lang="en-US" smtClean="0"/>
              <a:pPr/>
              <a:t>8/20/2010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74502B2-23B1-45F1-A390-8085EFF31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92162" y="1454150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Grab a textbook from the shelf then</a:t>
            </a:r>
          </a:p>
          <a:p>
            <a:pPr>
              <a:buNone/>
            </a:pPr>
            <a:r>
              <a:rPr lang="en-US" dirty="0" smtClean="0"/>
              <a:t>d</a:t>
            </a:r>
            <a:r>
              <a:rPr lang="en-US" dirty="0" smtClean="0"/>
              <a:t>iscuss </a:t>
            </a:r>
            <a:r>
              <a:rPr lang="en-US" dirty="0" smtClean="0"/>
              <a:t>with your shoulder the following situation…</a:t>
            </a:r>
          </a:p>
          <a:p>
            <a:endParaRPr lang="en-US" dirty="0" smtClean="0"/>
          </a:p>
          <a:p>
            <a:r>
              <a:rPr lang="en-US" dirty="0" smtClean="0"/>
              <a:t>Why does a four-legged chair sometimes wobbles, but a three legged chair never wobbles???</a:t>
            </a:r>
            <a:endParaRPr lang="en-US" dirty="0"/>
          </a:p>
        </p:txBody>
      </p:sp>
      <p:pic>
        <p:nvPicPr>
          <p:cNvPr id="1027" name="Picture 3" descr="C:\Documents and Settings\Angela\Local Settings\Temporary Internet Files\Content.IE5\E292X8BP\MC90029010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038600"/>
            <a:ext cx="1757362" cy="2093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the figure to name a </a:t>
            </a:r>
            <a:r>
              <a:rPr lang="en-US" dirty="0" smtClean="0"/>
              <a:t>plane containing point C</a:t>
            </a:r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1981200" y="1752600"/>
            <a:ext cx="5257800" cy="2667000"/>
          </a:xfrm>
          <a:prstGeom prst="parallelogram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2800" y="3581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86200" y="3429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43400" y="3124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2743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276600" y="2667000"/>
            <a:ext cx="2209800" cy="1066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Content Placeholder 10"/>
          <p:cNvGraphicFramePr>
            <a:graphicFrameLocks noChangeAspect="1"/>
          </p:cNvGraphicFramePr>
          <p:nvPr>
            <p:ph sz="quarter" idx="1"/>
          </p:nvPr>
        </p:nvGraphicFramePr>
        <p:xfrm>
          <a:off x="3429000" y="3505200"/>
          <a:ext cx="203200" cy="203200"/>
        </p:xfrm>
        <a:graphic>
          <a:graphicData uri="http://schemas.openxmlformats.org/presentationml/2006/ole">
            <p:oleObj spid="_x0000_s4098" name="Equation" r:id="rId3" imgW="114120" imgH="114120" progId="Equation.3">
              <p:embed/>
            </p:oleObj>
          </a:graphicData>
        </a:graphic>
      </p:graphicFrame>
      <p:graphicFrame>
        <p:nvGraphicFramePr>
          <p:cNvPr id="3075" name="Content Placeholder 10"/>
          <p:cNvGraphicFramePr>
            <a:graphicFrameLocks noChangeAspect="1"/>
          </p:cNvGraphicFramePr>
          <p:nvPr/>
        </p:nvGraphicFramePr>
        <p:xfrm>
          <a:off x="3886200" y="3276600"/>
          <a:ext cx="203200" cy="203200"/>
        </p:xfrm>
        <a:graphic>
          <a:graphicData uri="http://schemas.openxmlformats.org/presentationml/2006/ole">
            <p:oleObj spid="_x0000_s4099" name="Equation" r:id="rId4" imgW="114120" imgH="114120" progId="Equation.3">
              <p:embed/>
            </p:oleObj>
          </a:graphicData>
        </a:graphic>
      </p:graphicFrame>
      <p:graphicFrame>
        <p:nvGraphicFramePr>
          <p:cNvPr id="3076" name="Content Placeholder 10"/>
          <p:cNvGraphicFramePr>
            <a:graphicFrameLocks noChangeAspect="1"/>
          </p:cNvGraphicFramePr>
          <p:nvPr/>
        </p:nvGraphicFramePr>
        <p:xfrm>
          <a:off x="4419600" y="3048000"/>
          <a:ext cx="203200" cy="203200"/>
        </p:xfrm>
        <a:graphic>
          <a:graphicData uri="http://schemas.openxmlformats.org/presentationml/2006/ole">
            <p:oleObj spid="_x0000_s4100" name="Equation" r:id="rId5" imgW="114120" imgH="114120" progId="Equation.3">
              <p:embed/>
            </p:oleObj>
          </a:graphicData>
        </a:graphic>
      </p:graphicFrame>
      <p:graphicFrame>
        <p:nvGraphicFramePr>
          <p:cNvPr id="3077" name="Content Placeholder 10"/>
          <p:cNvGraphicFramePr>
            <a:graphicFrameLocks noChangeAspect="1"/>
          </p:cNvGraphicFramePr>
          <p:nvPr/>
        </p:nvGraphicFramePr>
        <p:xfrm>
          <a:off x="5029200" y="2743200"/>
          <a:ext cx="203200" cy="203200"/>
        </p:xfrm>
        <a:graphic>
          <a:graphicData uri="http://schemas.openxmlformats.org/presentationml/2006/ole">
            <p:oleObj spid="_x0000_s4101" name="Equation" r:id="rId6" imgW="114120" imgH="11412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486400" y="24384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l</a:t>
            </a:r>
            <a:endParaRPr lang="en-US" sz="2800" dirty="0">
              <a:latin typeface="Monotype Corsiva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62600" y="373380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Monotype Corsiva" pitchFamily="66" charset="0"/>
              </a:rPr>
              <a:t>N</a:t>
            </a:r>
            <a:endParaRPr lang="en-US" sz="3200" dirty="0">
              <a:latin typeface="Monotype Corsiva" pitchFamily="66" charset="0"/>
            </a:endParaRPr>
          </a:p>
        </p:txBody>
      </p:sp>
      <p:graphicFrame>
        <p:nvGraphicFramePr>
          <p:cNvPr id="3078" name="Content Placeholder 10"/>
          <p:cNvGraphicFramePr>
            <a:graphicFrameLocks noChangeAspect="1"/>
          </p:cNvGraphicFramePr>
          <p:nvPr/>
        </p:nvGraphicFramePr>
        <p:xfrm>
          <a:off x="3352800" y="2286000"/>
          <a:ext cx="203200" cy="203200"/>
        </p:xfrm>
        <a:graphic>
          <a:graphicData uri="http://schemas.openxmlformats.org/presentationml/2006/ole">
            <p:oleObj spid="_x0000_s4102" name="Equation" r:id="rId7" imgW="114120" imgH="11412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581400" y="2362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the line of intersection</a:t>
            </a:r>
            <a:endParaRPr lang="en-US" dirty="0"/>
          </a:p>
        </p:txBody>
      </p:sp>
      <p:pic>
        <p:nvPicPr>
          <p:cNvPr id="4" name="Content Placeholder 3" descr="5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371600"/>
            <a:ext cx="5363346" cy="49196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review…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There are 3 basic terms in geometry</a:t>
            </a:r>
          </a:p>
          <a:p>
            <a:pPr>
              <a:buNone/>
            </a:pPr>
            <a:r>
              <a:rPr lang="en-US" dirty="0" smtClean="0"/>
              <a:t>Point, Line, and Plane</a:t>
            </a:r>
          </a:p>
          <a:p>
            <a:pPr>
              <a:buNone/>
            </a:pPr>
            <a:r>
              <a:rPr lang="en-US" dirty="0" smtClean="0"/>
              <a:t>How do we model them?</a:t>
            </a:r>
          </a:p>
          <a:p>
            <a:pPr>
              <a:buNone/>
            </a:pPr>
            <a:r>
              <a:rPr lang="en-US" dirty="0" smtClean="0"/>
              <a:t>Draw them?</a:t>
            </a:r>
          </a:p>
          <a:p>
            <a:pPr>
              <a:buNone/>
            </a:pPr>
            <a:r>
              <a:rPr lang="en-US" dirty="0" smtClean="0"/>
              <a:t>Name them?</a:t>
            </a:r>
          </a:p>
          <a:p>
            <a:pPr>
              <a:buNone/>
            </a:pPr>
            <a:r>
              <a:rPr lang="en-US" dirty="0" smtClean="0"/>
              <a:t>And write them?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It’s important…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August 20, 2010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Points, Lines, and Planes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will represent simple geometric shapes like points, lines, segments, rays, and angles using proper identification.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</a:t>
            </a:r>
          </a:p>
          <a:p>
            <a:pPr>
              <a:buNone/>
            </a:pPr>
            <a:r>
              <a:rPr lang="en-US" dirty="0" smtClean="0"/>
              <a:t>Drawn: as a dot</a:t>
            </a:r>
          </a:p>
          <a:p>
            <a:pPr>
              <a:buNone/>
            </a:pPr>
            <a:r>
              <a:rPr lang="en-US" dirty="0" smtClean="0"/>
              <a:t>Named by: a CAPITAL letter</a:t>
            </a:r>
          </a:p>
          <a:p>
            <a:pPr>
              <a:buNone/>
            </a:pPr>
            <a:r>
              <a:rPr lang="en-US" dirty="0" smtClean="0"/>
              <a:t>Facts: A point has neither shape nor size</a:t>
            </a:r>
          </a:p>
          <a:p>
            <a:pPr>
              <a:buNone/>
            </a:pPr>
            <a:r>
              <a:rPr lang="en-US" dirty="0" smtClean="0"/>
              <a:t>Words/Symbols: point P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524000" y="1752600"/>
            <a:ext cx="3200400" cy="609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81200" y="2286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91000" y="19812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ChangeAspect="1"/>
          </p:cNvGraphicFramePr>
          <p:nvPr>
            <p:ph sz="quarter" idx="1"/>
          </p:nvPr>
        </p:nvGraphicFramePr>
        <p:xfrm>
          <a:off x="2057400" y="2133600"/>
          <a:ext cx="203200" cy="203200"/>
        </p:xfrm>
        <a:graphic>
          <a:graphicData uri="http://schemas.openxmlformats.org/presentationml/2006/ole">
            <p:oleObj spid="_x0000_s1026" name="Equation" r:id="rId3" imgW="114120" imgH="114120" progId="Equation.3">
              <p:embed/>
            </p:oleObj>
          </a:graphicData>
        </a:graphic>
      </p:graphicFrame>
      <p:graphicFrame>
        <p:nvGraphicFramePr>
          <p:cNvPr id="1027" name="Content Placeholder 7"/>
          <p:cNvGraphicFramePr>
            <a:graphicFrameLocks noChangeAspect="1"/>
          </p:cNvGraphicFramePr>
          <p:nvPr/>
        </p:nvGraphicFramePr>
        <p:xfrm>
          <a:off x="4114800" y="1752600"/>
          <a:ext cx="203200" cy="203200"/>
        </p:xfrm>
        <a:graphic>
          <a:graphicData uri="http://schemas.openxmlformats.org/presentationml/2006/ole">
            <p:oleObj spid="_x0000_s1027" name="Equation" r:id="rId4" imgW="114120" imgH="11412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24400" y="1524000"/>
            <a:ext cx="396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Monotype Corsiva" pitchFamily="66" charset="0"/>
              </a:rPr>
              <a:t>n</a:t>
            </a:r>
            <a:endParaRPr lang="en-US" sz="3600" dirty="0"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3352800"/>
            <a:ext cx="701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Drawn</a:t>
            </a:r>
            <a:r>
              <a:rPr lang="en-US" dirty="0" smtClean="0">
                <a:latin typeface="Comic Sans MS" pitchFamily="66" charset="0"/>
              </a:rPr>
              <a:t>: with an arrowhead at both ends</a:t>
            </a:r>
          </a:p>
          <a:p>
            <a:r>
              <a:rPr lang="en-US" b="1" dirty="0" smtClean="0">
                <a:latin typeface="Comic Sans MS" pitchFamily="66" charset="0"/>
              </a:rPr>
              <a:t>Named by</a:t>
            </a:r>
            <a:r>
              <a:rPr lang="en-US" dirty="0" smtClean="0">
                <a:latin typeface="Comic Sans MS" pitchFamily="66" charset="0"/>
              </a:rPr>
              <a:t>:  the letters representing two points on the line or a lowercase script letter</a:t>
            </a:r>
          </a:p>
          <a:p>
            <a:r>
              <a:rPr lang="en-US" b="1" dirty="0" smtClean="0">
                <a:latin typeface="Comic Sans MS" pitchFamily="66" charset="0"/>
              </a:rPr>
              <a:t>Facts</a:t>
            </a:r>
            <a:r>
              <a:rPr lang="en-US" dirty="0" smtClean="0">
                <a:latin typeface="Comic Sans MS" pitchFamily="66" charset="0"/>
              </a:rPr>
              <a:t>:  There is exactly one line through any two points</a:t>
            </a:r>
          </a:p>
          <a:p>
            <a:r>
              <a:rPr lang="en-US" b="1" dirty="0" smtClean="0">
                <a:latin typeface="Comic Sans MS" pitchFamily="66" charset="0"/>
              </a:rPr>
              <a:t>Words/Symbols</a:t>
            </a:r>
            <a:r>
              <a:rPr lang="en-US" dirty="0" smtClean="0">
                <a:latin typeface="Comic Sans MS" pitchFamily="66" charset="0"/>
              </a:rPr>
              <a:t>:  line</a:t>
            </a:r>
            <a:r>
              <a:rPr lang="en-US" dirty="0" smtClean="0"/>
              <a:t>  </a:t>
            </a:r>
            <a:r>
              <a:rPr lang="en-US" sz="2400" dirty="0" smtClean="0">
                <a:latin typeface="Monotype Corsiva" pitchFamily="66" charset="0"/>
              </a:rPr>
              <a:t>n</a:t>
            </a:r>
            <a:r>
              <a:rPr lang="en-US" sz="2400" dirty="0" smtClean="0">
                <a:latin typeface="Comic Sans MS" pitchFamily="66" charset="0"/>
              </a:rPr>
              <a:t>, line AB or            , line BA or</a:t>
            </a:r>
          </a:p>
          <a:p>
            <a:r>
              <a:rPr lang="en-US" sz="2400" dirty="0" smtClean="0">
                <a:latin typeface="Comic Sans MS" pitchFamily="66" charset="0"/>
              </a:rPr>
              <a:t> </a:t>
            </a:r>
            <a:endParaRPr lang="en-US" dirty="0">
              <a:latin typeface="Comic Sans MS" pitchFamily="66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5029200" y="4495800"/>
          <a:ext cx="914400" cy="345989"/>
        </p:xfrm>
        <a:graphic>
          <a:graphicData uri="http://schemas.openxmlformats.org/presentationml/2006/ole">
            <p:oleObj spid="_x0000_s1028" name="Equation" r:id="rId5" imgW="469800" imgH="17748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447800" y="4876800"/>
          <a:ext cx="1524001" cy="576792"/>
        </p:xfrm>
        <a:graphic>
          <a:graphicData uri="http://schemas.openxmlformats.org/presentationml/2006/ole">
            <p:oleObj spid="_x0000_s1029" name="Equation" r:id="rId6" imgW="46980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Plane</a:t>
            </a:r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1600200" y="1524000"/>
            <a:ext cx="3810000" cy="19050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90800" y="2590800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X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19812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733800" y="29718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Z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167640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Monotype Corsiva" pitchFamily="66" charset="0"/>
              </a:rPr>
              <a:t>T</a:t>
            </a:r>
            <a:endParaRPr lang="en-US" sz="3600" dirty="0">
              <a:latin typeface="Monotype Corsiva" pitchFamily="66" charset="0"/>
            </a:endParaRPr>
          </a:p>
        </p:txBody>
      </p:sp>
      <p:graphicFrame>
        <p:nvGraphicFramePr>
          <p:cNvPr id="2052" name="Content Placeholder 8"/>
          <p:cNvGraphicFramePr>
            <a:graphicFrameLocks noChangeAspect="1"/>
          </p:cNvGraphicFramePr>
          <p:nvPr/>
        </p:nvGraphicFramePr>
        <p:xfrm>
          <a:off x="2438400" y="2514600"/>
          <a:ext cx="279400" cy="279400"/>
        </p:xfrm>
        <a:graphic>
          <a:graphicData uri="http://schemas.openxmlformats.org/presentationml/2006/ole">
            <p:oleObj spid="_x0000_s2052" name="Equation" r:id="rId3" imgW="114120" imgH="114120" progId="Equation.3">
              <p:embed/>
            </p:oleObj>
          </a:graphicData>
        </a:graphic>
      </p:graphicFrame>
      <p:graphicFrame>
        <p:nvGraphicFramePr>
          <p:cNvPr id="13" name="Content Placeholder 12"/>
          <p:cNvGraphicFramePr>
            <a:graphicFrameLocks noChangeAspect="1"/>
          </p:cNvGraphicFramePr>
          <p:nvPr>
            <p:ph sz="quarter" idx="1"/>
          </p:nvPr>
        </p:nvGraphicFramePr>
        <p:xfrm>
          <a:off x="3581400" y="1905000"/>
          <a:ext cx="279400" cy="279400"/>
        </p:xfrm>
        <a:graphic>
          <a:graphicData uri="http://schemas.openxmlformats.org/presentationml/2006/ole">
            <p:oleObj spid="_x0000_s2053" name="Equation" r:id="rId4" imgW="114120" imgH="114120" progId="Equation.3">
              <p:embed/>
            </p:oleObj>
          </a:graphicData>
        </a:graphic>
      </p:graphicFrame>
      <p:graphicFrame>
        <p:nvGraphicFramePr>
          <p:cNvPr id="2054" name="Content Placeholder 12"/>
          <p:cNvGraphicFramePr>
            <a:graphicFrameLocks noChangeAspect="1"/>
          </p:cNvGraphicFramePr>
          <p:nvPr/>
        </p:nvGraphicFramePr>
        <p:xfrm>
          <a:off x="3581400" y="2819400"/>
          <a:ext cx="223520" cy="304800"/>
        </p:xfrm>
        <a:graphic>
          <a:graphicData uri="http://schemas.openxmlformats.org/presentationml/2006/ole">
            <p:oleObj spid="_x0000_s2054" name="Equation" r:id="rId5" imgW="114120" imgH="11412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38200" y="4267200"/>
            <a:ext cx="69342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Drawn</a:t>
            </a:r>
            <a:r>
              <a:rPr lang="en-US" dirty="0" smtClean="0"/>
              <a:t>:  as a shaded, slanted 4-sided figure</a:t>
            </a:r>
          </a:p>
          <a:p>
            <a:r>
              <a:rPr lang="en-US" b="1" dirty="0" smtClean="0"/>
              <a:t>Named by</a:t>
            </a:r>
            <a:r>
              <a:rPr lang="en-US" dirty="0" smtClean="0"/>
              <a:t>: a capital script letter or by the letters naming three </a:t>
            </a:r>
            <a:r>
              <a:rPr lang="en-US" dirty="0" err="1" smtClean="0"/>
              <a:t>noncollinear</a:t>
            </a:r>
            <a:r>
              <a:rPr lang="en-US" dirty="0" smtClean="0"/>
              <a:t> points</a:t>
            </a:r>
          </a:p>
          <a:p>
            <a:r>
              <a:rPr lang="en-US" b="1" dirty="0" smtClean="0"/>
              <a:t>Facts</a:t>
            </a:r>
            <a:r>
              <a:rPr lang="en-US" dirty="0" smtClean="0"/>
              <a:t>:  There is exactly one plane through any three </a:t>
            </a:r>
            <a:r>
              <a:rPr lang="en-US" dirty="0" err="1" smtClean="0"/>
              <a:t>noncollinear</a:t>
            </a:r>
            <a:r>
              <a:rPr lang="en-US" dirty="0" smtClean="0"/>
              <a:t> points</a:t>
            </a:r>
          </a:p>
          <a:p>
            <a:r>
              <a:rPr lang="en-US" b="1" dirty="0" smtClean="0"/>
              <a:t>Words/Symbols</a:t>
            </a:r>
            <a:r>
              <a:rPr lang="en-US" dirty="0" smtClean="0"/>
              <a:t>:  plane </a:t>
            </a:r>
            <a:r>
              <a:rPr lang="en-US" sz="2800" dirty="0" smtClean="0">
                <a:latin typeface="Monotype Corsiva" pitchFamily="66" charset="0"/>
              </a:rPr>
              <a:t>T</a:t>
            </a:r>
            <a:r>
              <a:rPr lang="en-US" dirty="0" smtClean="0"/>
              <a:t>,</a:t>
            </a:r>
            <a:r>
              <a:rPr lang="en-US" dirty="0" smtClean="0"/>
              <a:t> plane XYZ, plane XZY, plane YXZ, plane YZX, plane ZXY, plane ZYX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Rally Robin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Students take turns stating and writing responses or solutions.  Record answers on one sheet of paper.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take turns stating and writing responses or solutions.  Record answers on one sheet of paper.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Write Rally Robin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the figure to name a line containing point A</a:t>
            </a:r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1981200" y="1752600"/>
            <a:ext cx="5257800" cy="2667000"/>
          </a:xfrm>
          <a:prstGeom prst="parallelogram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2800" y="3581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86200" y="3429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43400" y="3124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2743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276600" y="2667000"/>
            <a:ext cx="2209800" cy="1066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Content Placeholder 10"/>
          <p:cNvGraphicFramePr>
            <a:graphicFrameLocks noChangeAspect="1"/>
          </p:cNvGraphicFramePr>
          <p:nvPr>
            <p:ph sz="quarter" idx="1"/>
          </p:nvPr>
        </p:nvGraphicFramePr>
        <p:xfrm>
          <a:off x="3429000" y="3505200"/>
          <a:ext cx="203200" cy="203200"/>
        </p:xfrm>
        <a:graphic>
          <a:graphicData uri="http://schemas.openxmlformats.org/presentationml/2006/ole">
            <p:oleObj spid="_x0000_s3074" name="Equation" r:id="rId3" imgW="114120" imgH="114120" progId="Equation.3">
              <p:embed/>
            </p:oleObj>
          </a:graphicData>
        </a:graphic>
      </p:graphicFrame>
      <p:graphicFrame>
        <p:nvGraphicFramePr>
          <p:cNvPr id="3075" name="Content Placeholder 10"/>
          <p:cNvGraphicFramePr>
            <a:graphicFrameLocks noChangeAspect="1"/>
          </p:cNvGraphicFramePr>
          <p:nvPr/>
        </p:nvGraphicFramePr>
        <p:xfrm>
          <a:off x="3886200" y="3276600"/>
          <a:ext cx="203200" cy="203200"/>
        </p:xfrm>
        <a:graphic>
          <a:graphicData uri="http://schemas.openxmlformats.org/presentationml/2006/ole">
            <p:oleObj spid="_x0000_s3075" name="Equation" r:id="rId4" imgW="114120" imgH="114120" progId="Equation.3">
              <p:embed/>
            </p:oleObj>
          </a:graphicData>
        </a:graphic>
      </p:graphicFrame>
      <p:graphicFrame>
        <p:nvGraphicFramePr>
          <p:cNvPr id="3076" name="Content Placeholder 10"/>
          <p:cNvGraphicFramePr>
            <a:graphicFrameLocks noChangeAspect="1"/>
          </p:cNvGraphicFramePr>
          <p:nvPr/>
        </p:nvGraphicFramePr>
        <p:xfrm>
          <a:off x="4419600" y="3048000"/>
          <a:ext cx="203200" cy="203200"/>
        </p:xfrm>
        <a:graphic>
          <a:graphicData uri="http://schemas.openxmlformats.org/presentationml/2006/ole">
            <p:oleObj spid="_x0000_s3076" name="Equation" r:id="rId5" imgW="114120" imgH="114120" progId="Equation.3">
              <p:embed/>
            </p:oleObj>
          </a:graphicData>
        </a:graphic>
      </p:graphicFrame>
      <p:graphicFrame>
        <p:nvGraphicFramePr>
          <p:cNvPr id="3077" name="Content Placeholder 10"/>
          <p:cNvGraphicFramePr>
            <a:graphicFrameLocks noChangeAspect="1"/>
          </p:cNvGraphicFramePr>
          <p:nvPr/>
        </p:nvGraphicFramePr>
        <p:xfrm>
          <a:off x="5029200" y="2743200"/>
          <a:ext cx="203200" cy="203200"/>
        </p:xfrm>
        <a:graphic>
          <a:graphicData uri="http://schemas.openxmlformats.org/presentationml/2006/ole">
            <p:oleObj spid="_x0000_s3077" name="Equation" r:id="rId6" imgW="114120" imgH="11412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486400" y="24384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l</a:t>
            </a:r>
            <a:endParaRPr lang="en-US" sz="2800" dirty="0">
              <a:latin typeface="Monotype Corsiva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62600" y="373380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Monotype Corsiva" pitchFamily="66" charset="0"/>
              </a:rPr>
              <a:t>N</a:t>
            </a:r>
            <a:endParaRPr lang="en-US" sz="3200" dirty="0">
              <a:latin typeface="Monotype Corsiva" pitchFamily="66" charset="0"/>
            </a:endParaRPr>
          </a:p>
        </p:txBody>
      </p:sp>
      <p:graphicFrame>
        <p:nvGraphicFramePr>
          <p:cNvPr id="3078" name="Content Placeholder 10"/>
          <p:cNvGraphicFramePr>
            <a:graphicFrameLocks noChangeAspect="1"/>
          </p:cNvGraphicFramePr>
          <p:nvPr/>
        </p:nvGraphicFramePr>
        <p:xfrm>
          <a:off x="3352800" y="2286000"/>
          <a:ext cx="203200" cy="203200"/>
        </p:xfrm>
        <a:graphic>
          <a:graphicData uri="http://schemas.openxmlformats.org/presentationml/2006/ole">
            <p:oleObj spid="_x0000_s3078" name="Equation" r:id="rId7" imgW="114120" imgH="11412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581400" y="2362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47</TotalTime>
  <Words>322</Words>
  <Application>Microsoft Office PowerPoint</Application>
  <PresentationFormat>On-screen Show (4:3)</PresentationFormat>
  <Paragraphs>65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Equity</vt:lpstr>
      <vt:lpstr>Microsoft Equation 3.0</vt:lpstr>
      <vt:lpstr>Bellringer </vt:lpstr>
      <vt:lpstr>Points, Lines, and Planes</vt:lpstr>
      <vt:lpstr>Objective:</vt:lpstr>
      <vt:lpstr>Point </vt:lpstr>
      <vt:lpstr>Line</vt:lpstr>
      <vt:lpstr>Plane</vt:lpstr>
      <vt:lpstr>Write Rally Robin</vt:lpstr>
      <vt:lpstr>Write Rally Robin</vt:lpstr>
      <vt:lpstr>Use the figure to name a line containing point A</vt:lpstr>
      <vt:lpstr>Use the figure to name a plane containing point C</vt:lpstr>
      <vt:lpstr>Name the line of intersection</vt:lpstr>
      <vt:lpstr>In review…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Bellringer </dc:title>
  <dc:creator>Us</dc:creator>
  <cp:lastModifiedBy>BeasoA</cp:lastModifiedBy>
  <cp:revision>7</cp:revision>
  <dcterms:created xsi:type="dcterms:W3CDTF">2010-08-20T03:06:14Z</dcterms:created>
  <dcterms:modified xsi:type="dcterms:W3CDTF">2010-08-20T13:29:21Z</dcterms:modified>
</cp:coreProperties>
</file>